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53"/>
    <p:restoredTop sz="94674"/>
  </p:normalViewPr>
  <p:slideViewPr>
    <p:cSldViewPr snapToGrid="0">
      <p:cViewPr varScale="1">
        <p:scale>
          <a:sx n="100" d="100"/>
          <a:sy n="100" d="100"/>
        </p:scale>
        <p:origin x="160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54D062-EF94-4AA1-8BB1-2423237C5EE3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B36FF6-4C09-4199-A1FB-8F103FC499C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dirty="0"/>
            <a:t>A fast-growing instant delivery platform.</a:t>
          </a:r>
          <a:endParaRPr lang="en-US" dirty="0"/>
        </a:p>
      </dgm:t>
    </dgm:pt>
    <dgm:pt modelId="{4ED20F36-A6EA-4F0B-9579-6AE03BB76095}" type="parTrans" cxnId="{6742CDD1-537A-45B5-A02F-18229A3DB1C5}">
      <dgm:prSet/>
      <dgm:spPr/>
      <dgm:t>
        <a:bodyPr/>
        <a:lstStyle/>
        <a:p>
          <a:endParaRPr lang="en-US"/>
        </a:p>
      </dgm:t>
    </dgm:pt>
    <dgm:pt modelId="{DDCC28E9-D7AB-49D0-A169-800BE1B2D28D}" type="sibTrans" cxnId="{6742CDD1-537A-45B5-A02F-18229A3DB1C5}">
      <dgm:prSet/>
      <dgm:spPr/>
      <dgm:t>
        <a:bodyPr/>
        <a:lstStyle/>
        <a:p>
          <a:endParaRPr lang="en-US"/>
        </a:p>
      </dgm:t>
    </dgm:pt>
    <dgm:pt modelId="{0D083745-4D9D-47E8-9805-F0089EDBD40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/>
            <a:t>Purpose of Analysis</a:t>
          </a:r>
          <a:r>
            <a:rPr lang="en-US" b="0" i="0"/>
            <a:t>: Enhance operational efficiency, customer experience, and business performance.</a:t>
          </a:r>
          <a:endParaRPr lang="en-US"/>
        </a:p>
      </dgm:t>
    </dgm:pt>
    <dgm:pt modelId="{954E9A17-0EB3-4E13-93C5-6AF2C93210FE}" type="parTrans" cxnId="{213262E5-0743-48D4-85AD-AEBF70D8F33F}">
      <dgm:prSet/>
      <dgm:spPr/>
      <dgm:t>
        <a:bodyPr/>
        <a:lstStyle/>
        <a:p>
          <a:endParaRPr lang="en-US"/>
        </a:p>
      </dgm:t>
    </dgm:pt>
    <dgm:pt modelId="{4731D7B7-40BD-4944-8320-21E7F7696032}" type="sibTrans" cxnId="{213262E5-0743-48D4-85AD-AEBF70D8F33F}">
      <dgm:prSet/>
      <dgm:spPr/>
      <dgm:t>
        <a:bodyPr/>
        <a:lstStyle/>
        <a:p>
          <a:endParaRPr lang="en-US"/>
        </a:p>
      </dgm:t>
    </dgm:pt>
    <dgm:pt modelId="{ED082EFB-FB34-48FD-A413-80E960C56CE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i="0" dirty="0"/>
            <a:t>Key Focus Areas</a:t>
          </a:r>
          <a:r>
            <a:rPr lang="en-US" b="0" i="0" dirty="0"/>
            <a:t>: Sales, customer feedback, delivery performance, inventory management, and marketing.</a:t>
          </a:r>
          <a:endParaRPr lang="en-US" dirty="0"/>
        </a:p>
      </dgm:t>
    </dgm:pt>
    <dgm:pt modelId="{F901D178-8B0F-4423-B0EA-B88FEF99D389}" type="parTrans" cxnId="{E01A96FA-0037-4495-8301-12DA1E6C9E2B}">
      <dgm:prSet/>
      <dgm:spPr/>
      <dgm:t>
        <a:bodyPr/>
        <a:lstStyle/>
        <a:p>
          <a:endParaRPr lang="en-US"/>
        </a:p>
      </dgm:t>
    </dgm:pt>
    <dgm:pt modelId="{F8C750ED-6191-4B01-B98D-1B9A6789B20C}" type="sibTrans" cxnId="{E01A96FA-0037-4495-8301-12DA1E6C9E2B}">
      <dgm:prSet/>
      <dgm:spPr/>
      <dgm:t>
        <a:bodyPr/>
        <a:lstStyle/>
        <a:p>
          <a:endParaRPr lang="en-US"/>
        </a:p>
      </dgm:t>
    </dgm:pt>
    <dgm:pt modelId="{D7B999C5-8C0F-4965-8CE3-584DBF560D12}" type="pres">
      <dgm:prSet presAssocID="{CA54D062-EF94-4AA1-8BB1-2423237C5EE3}" presName="root" presStyleCnt="0">
        <dgm:presLayoutVars>
          <dgm:dir/>
          <dgm:resizeHandles val="exact"/>
        </dgm:presLayoutVars>
      </dgm:prSet>
      <dgm:spPr/>
    </dgm:pt>
    <dgm:pt modelId="{8E49A7C8-5E5C-42CE-964E-474B4ADF6F34}" type="pres">
      <dgm:prSet presAssocID="{BFB36FF6-4C09-4199-A1FB-8F103FC499CC}" presName="compNode" presStyleCnt="0"/>
      <dgm:spPr/>
    </dgm:pt>
    <dgm:pt modelId="{3591B112-F739-4B58-8C23-7EC2B652A9FF}" type="pres">
      <dgm:prSet presAssocID="{BFB36FF6-4C09-4199-A1FB-8F103FC499C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x trolley"/>
        </a:ext>
      </dgm:extLst>
    </dgm:pt>
    <dgm:pt modelId="{AF77B09D-51DF-4363-BC39-9A917B6AA12C}" type="pres">
      <dgm:prSet presAssocID="{BFB36FF6-4C09-4199-A1FB-8F103FC499CC}" presName="spaceRect" presStyleCnt="0"/>
      <dgm:spPr/>
    </dgm:pt>
    <dgm:pt modelId="{D157261C-3B6A-42BE-ABBA-FEF29FC51479}" type="pres">
      <dgm:prSet presAssocID="{BFB36FF6-4C09-4199-A1FB-8F103FC499CC}" presName="textRect" presStyleLbl="revTx" presStyleIdx="0" presStyleCnt="3">
        <dgm:presLayoutVars>
          <dgm:chMax val="1"/>
          <dgm:chPref val="1"/>
        </dgm:presLayoutVars>
      </dgm:prSet>
      <dgm:spPr/>
    </dgm:pt>
    <dgm:pt modelId="{6D7009C7-2106-4D93-BC8F-4446B4ECCE91}" type="pres">
      <dgm:prSet presAssocID="{DDCC28E9-D7AB-49D0-A169-800BE1B2D28D}" presName="sibTrans" presStyleCnt="0"/>
      <dgm:spPr/>
    </dgm:pt>
    <dgm:pt modelId="{60C29317-2590-4CB5-BDB6-A26E2020140B}" type="pres">
      <dgm:prSet presAssocID="{0D083745-4D9D-47E8-9805-F0089EDBD409}" presName="compNode" presStyleCnt="0"/>
      <dgm:spPr/>
    </dgm:pt>
    <dgm:pt modelId="{741A76B6-40BC-45DD-B4EE-2123EB52E236}" type="pres">
      <dgm:prSet presAssocID="{0D083745-4D9D-47E8-9805-F0089EDBD40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rama"/>
        </a:ext>
      </dgm:extLst>
    </dgm:pt>
    <dgm:pt modelId="{85F66F73-6F18-42B7-B422-7073CEAF09EE}" type="pres">
      <dgm:prSet presAssocID="{0D083745-4D9D-47E8-9805-F0089EDBD409}" presName="spaceRect" presStyleCnt="0"/>
      <dgm:spPr/>
    </dgm:pt>
    <dgm:pt modelId="{B8CB76A7-ACA2-4E06-9602-93E305037337}" type="pres">
      <dgm:prSet presAssocID="{0D083745-4D9D-47E8-9805-F0089EDBD409}" presName="textRect" presStyleLbl="revTx" presStyleIdx="1" presStyleCnt="3">
        <dgm:presLayoutVars>
          <dgm:chMax val="1"/>
          <dgm:chPref val="1"/>
        </dgm:presLayoutVars>
      </dgm:prSet>
      <dgm:spPr/>
    </dgm:pt>
    <dgm:pt modelId="{168964B7-ED22-4360-8E16-1968F245811E}" type="pres">
      <dgm:prSet presAssocID="{4731D7B7-40BD-4944-8320-21E7F7696032}" presName="sibTrans" presStyleCnt="0"/>
      <dgm:spPr/>
    </dgm:pt>
    <dgm:pt modelId="{F9D37D3F-F52E-43D3-9D64-36CCF5562626}" type="pres">
      <dgm:prSet presAssocID="{ED082EFB-FB34-48FD-A413-80E960C56CEE}" presName="compNode" presStyleCnt="0"/>
      <dgm:spPr/>
    </dgm:pt>
    <dgm:pt modelId="{99AFCE2D-6E9E-40CF-B1A2-ED6500A32ACE}" type="pres">
      <dgm:prSet presAssocID="{ED082EFB-FB34-48FD-A413-80E960C56CE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ll center"/>
        </a:ext>
      </dgm:extLst>
    </dgm:pt>
    <dgm:pt modelId="{0815F65B-80AB-44DA-8C58-EDF63F851590}" type="pres">
      <dgm:prSet presAssocID="{ED082EFB-FB34-48FD-A413-80E960C56CEE}" presName="spaceRect" presStyleCnt="0"/>
      <dgm:spPr/>
    </dgm:pt>
    <dgm:pt modelId="{8F9231C6-A6C2-40A4-84EC-AAA4B3883A0F}" type="pres">
      <dgm:prSet presAssocID="{ED082EFB-FB34-48FD-A413-80E960C56CE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8B5602A-1178-4228-9699-A32CC46A5E43}" type="presOf" srcId="{0D083745-4D9D-47E8-9805-F0089EDBD409}" destId="{B8CB76A7-ACA2-4E06-9602-93E305037337}" srcOrd="0" destOrd="0" presId="urn:microsoft.com/office/officeart/2018/2/layout/IconLabelList"/>
    <dgm:cxn modelId="{EE10F582-A54E-407F-BAE2-A5F132B222EF}" type="presOf" srcId="{ED082EFB-FB34-48FD-A413-80E960C56CEE}" destId="{8F9231C6-A6C2-40A4-84EC-AAA4B3883A0F}" srcOrd="0" destOrd="0" presId="urn:microsoft.com/office/officeart/2018/2/layout/IconLabelList"/>
    <dgm:cxn modelId="{A075A3C0-037D-4113-94C6-716DFC113B80}" type="presOf" srcId="{BFB36FF6-4C09-4199-A1FB-8F103FC499CC}" destId="{D157261C-3B6A-42BE-ABBA-FEF29FC51479}" srcOrd="0" destOrd="0" presId="urn:microsoft.com/office/officeart/2018/2/layout/IconLabelList"/>
    <dgm:cxn modelId="{6742CDD1-537A-45B5-A02F-18229A3DB1C5}" srcId="{CA54D062-EF94-4AA1-8BB1-2423237C5EE3}" destId="{BFB36FF6-4C09-4199-A1FB-8F103FC499CC}" srcOrd="0" destOrd="0" parTransId="{4ED20F36-A6EA-4F0B-9579-6AE03BB76095}" sibTransId="{DDCC28E9-D7AB-49D0-A169-800BE1B2D28D}"/>
    <dgm:cxn modelId="{213262E5-0743-48D4-85AD-AEBF70D8F33F}" srcId="{CA54D062-EF94-4AA1-8BB1-2423237C5EE3}" destId="{0D083745-4D9D-47E8-9805-F0089EDBD409}" srcOrd="1" destOrd="0" parTransId="{954E9A17-0EB3-4E13-93C5-6AF2C93210FE}" sibTransId="{4731D7B7-40BD-4944-8320-21E7F7696032}"/>
    <dgm:cxn modelId="{E01A96FA-0037-4495-8301-12DA1E6C9E2B}" srcId="{CA54D062-EF94-4AA1-8BB1-2423237C5EE3}" destId="{ED082EFB-FB34-48FD-A413-80E960C56CEE}" srcOrd="2" destOrd="0" parTransId="{F901D178-8B0F-4423-B0EA-B88FEF99D389}" sibTransId="{F8C750ED-6191-4B01-B98D-1B9A6789B20C}"/>
    <dgm:cxn modelId="{09B72CFC-F77F-4D62-AC51-1A8F94E8B33E}" type="presOf" srcId="{CA54D062-EF94-4AA1-8BB1-2423237C5EE3}" destId="{D7B999C5-8C0F-4965-8CE3-584DBF560D12}" srcOrd="0" destOrd="0" presId="urn:microsoft.com/office/officeart/2018/2/layout/IconLabelList"/>
    <dgm:cxn modelId="{46BAE230-68AE-44C0-9A34-F1AB3A6725A8}" type="presParOf" srcId="{D7B999C5-8C0F-4965-8CE3-584DBF560D12}" destId="{8E49A7C8-5E5C-42CE-964E-474B4ADF6F34}" srcOrd="0" destOrd="0" presId="urn:microsoft.com/office/officeart/2018/2/layout/IconLabelList"/>
    <dgm:cxn modelId="{FE9A680B-52D2-4227-8A86-CFB6D30EA60C}" type="presParOf" srcId="{8E49A7C8-5E5C-42CE-964E-474B4ADF6F34}" destId="{3591B112-F739-4B58-8C23-7EC2B652A9FF}" srcOrd="0" destOrd="0" presId="urn:microsoft.com/office/officeart/2018/2/layout/IconLabelList"/>
    <dgm:cxn modelId="{3383978D-48FC-42CD-9FF1-CC028805CC92}" type="presParOf" srcId="{8E49A7C8-5E5C-42CE-964E-474B4ADF6F34}" destId="{AF77B09D-51DF-4363-BC39-9A917B6AA12C}" srcOrd="1" destOrd="0" presId="urn:microsoft.com/office/officeart/2018/2/layout/IconLabelList"/>
    <dgm:cxn modelId="{B3547063-C885-45DE-BD7B-CAE4998F4B9C}" type="presParOf" srcId="{8E49A7C8-5E5C-42CE-964E-474B4ADF6F34}" destId="{D157261C-3B6A-42BE-ABBA-FEF29FC51479}" srcOrd="2" destOrd="0" presId="urn:microsoft.com/office/officeart/2018/2/layout/IconLabelList"/>
    <dgm:cxn modelId="{4A0550C2-23AE-4A15-927C-9A83788895A9}" type="presParOf" srcId="{D7B999C5-8C0F-4965-8CE3-584DBF560D12}" destId="{6D7009C7-2106-4D93-BC8F-4446B4ECCE91}" srcOrd="1" destOrd="0" presId="urn:microsoft.com/office/officeart/2018/2/layout/IconLabelList"/>
    <dgm:cxn modelId="{F78E6884-0E4A-410D-9A39-527016A7D108}" type="presParOf" srcId="{D7B999C5-8C0F-4965-8CE3-584DBF560D12}" destId="{60C29317-2590-4CB5-BDB6-A26E2020140B}" srcOrd="2" destOrd="0" presId="urn:microsoft.com/office/officeart/2018/2/layout/IconLabelList"/>
    <dgm:cxn modelId="{FF150261-F4B0-49B8-82A3-280B7E13AC3E}" type="presParOf" srcId="{60C29317-2590-4CB5-BDB6-A26E2020140B}" destId="{741A76B6-40BC-45DD-B4EE-2123EB52E236}" srcOrd="0" destOrd="0" presId="urn:microsoft.com/office/officeart/2018/2/layout/IconLabelList"/>
    <dgm:cxn modelId="{23C0401C-E6C6-4B8E-BD09-952794894F7F}" type="presParOf" srcId="{60C29317-2590-4CB5-BDB6-A26E2020140B}" destId="{85F66F73-6F18-42B7-B422-7073CEAF09EE}" srcOrd="1" destOrd="0" presId="urn:microsoft.com/office/officeart/2018/2/layout/IconLabelList"/>
    <dgm:cxn modelId="{E01A9FA8-EA8E-475E-8893-55CCDDEBBB7A}" type="presParOf" srcId="{60C29317-2590-4CB5-BDB6-A26E2020140B}" destId="{B8CB76A7-ACA2-4E06-9602-93E305037337}" srcOrd="2" destOrd="0" presId="urn:microsoft.com/office/officeart/2018/2/layout/IconLabelList"/>
    <dgm:cxn modelId="{5741F81B-C199-433E-9E8E-CCD580610536}" type="presParOf" srcId="{D7B999C5-8C0F-4965-8CE3-584DBF560D12}" destId="{168964B7-ED22-4360-8E16-1968F245811E}" srcOrd="3" destOrd="0" presId="urn:microsoft.com/office/officeart/2018/2/layout/IconLabelList"/>
    <dgm:cxn modelId="{120FF660-DB22-4C69-8E78-53FC14B2CB34}" type="presParOf" srcId="{D7B999C5-8C0F-4965-8CE3-584DBF560D12}" destId="{F9D37D3F-F52E-43D3-9D64-36CCF5562626}" srcOrd="4" destOrd="0" presId="urn:microsoft.com/office/officeart/2018/2/layout/IconLabelList"/>
    <dgm:cxn modelId="{31ABCEFD-50A1-43E4-A47C-CA8BCEAFFF5B}" type="presParOf" srcId="{F9D37D3F-F52E-43D3-9D64-36CCF5562626}" destId="{99AFCE2D-6E9E-40CF-B1A2-ED6500A32ACE}" srcOrd="0" destOrd="0" presId="urn:microsoft.com/office/officeart/2018/2/layout/IconLabelList"/>
    <dgm:cxn modelId="{554A1B76-284E-40BE-B35D-A033123C0456}" type="presParOf" srcId="{F9D37D3F-F52E-43D3-9D64-36CCF5562626}" destId="{0815F65B-80AB-44DA-8C58-EDF63F851590}" srcOrd="1" destOrd="0" presId="urn:microsoft.com/office/officeart/2018/2/layout/IconLabelList"/>
    <dgm:cxn modelId="{BBCEBB06-79DF-40A5-B5C4-71B8E1827E3B}" type="presParOf" srcId="{F9D37D3F-F52E-43D3-9D64-36CCF5562626}" destId="{8F9231C6-A6C2-40A4-84EC-AAA4B3883A0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91B112-F739-4B58-8C23-7EC2B652A9FF}">
      <dsp:nvSpPr>
        <dsp:cNvPr id="0" name=""/>
        <dsp:cNvSpPr/>
      </dsp:nvSpPr>
      <dsp:spPr>
        <a:xfrm>
          <a:off x="1212569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57261C-3B6A-42BE-ABBA-FEF29FC51479}">
      <dsp:nvSpPr>
        <dsp:cNvPr id="0" name=""/>
        <dsp:cNvSpPr/>
      </dsp:nvSpPr>
      <dsp:spPr>
        <a:xfrm>
          <a:off x="417971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A fast-growing instant delivery platform.</a:t>
          </a:r>
          <a:endParaRPr lang="en-US" sz="1300" kern="1200" dirty="0"/>
        </a:p>
      </dsp:txBody>
      <dsp:txXfrm>
        <a:off x="417971" y="2644140"/>
        <a:ext cx="2889450" cy="720000"/>
      </dsp:txXfrm>
    </dsp:sp>
    <dsp:sp modelId="{741A76B6-40BC-45DD-B4EE-2123EB52E236}">
      <dsp:nvSpPr>
        <dsp:cNvPr id="0" name=""/>
        <dsp:cNvSpPr/>
      </dsp:nvSpPr>
      <dsp:spPr>
        <a:xfrm>
          <a:off x="4607673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CB76A7-ACA2-4E06-9602-93E305037337}">
      <dsp:nvSpPr>
        <dsp:cNvPr id="0" name=""/>
        <dsp:cNvSpPr/>
      </dsp:nvSpPr>
      <dsp:spPr>
        <a:xfrm>
          <a:off x="3813074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/>
            <a:t>Purpose of Analysis</a:t>
          </a:r>
          <a:r>
            <a:rPr lang="en-US" sz="1300" b="0" i="0" kern="1200"/>
            <a:t>: Enhance operational efficiency, customer experience, and business performance.</a:t>
          </a:r>
          <a:endParaRPr lang="en-US" sz="1300" kern="1200"/>
        </a:p>
      </dsp:txBody>
      <dsp:txXfrm>
        <a:off x="3813074" y="2644140"/>
        <a:ext cx="2889450" cy="720000"/>
      </dsp:txXfrm>
    </dsp:sp>
    <dsp:sp modelId="{99AFCE2D-6E9E-40CF-B1A2-ED6500A32ACE}">
      <dsp:nvSpPr>
        <dsp:cNvPr id="0" name=""/>
        <dsp:cNvSpPr/>
      </dsp:nvSpPr>
      <dsp:spPr>
        <a:xfrm>
          <a:off x="8002777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9231C6-A6C2-40A4-84EC-AAA4B3883A0F}">
      <dsp:nvSpPr>
        <dsp:cNvPr id="0" name=""/>
        <dsp:cNvSpPr/>
      </dsp:nvSpPr>
      <dsp:spPr>
        <a:xfrm>
          <a:off x="7208178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i="0" kern="1200" dirty="0"/>
            <a:t>Key Focus Areas</a:t>
          </a:r>
          <a:r>
            <a:rPr lang="en-US" sz="1300" b="0" i="0" kern="1200" dirty="0"/>
            <a:t>: Sales, customer feedback, delivery performance, inventory management, and marketing.</a:t>
          </a:r>
          <a:endParaRPr lang="en-US" sz="1300" kern="1200" dirty="0"/>
        </a:p>
      </dsp:txBody>
      <dsp:txXfrm>
        <a:off x="7208178" y="2644140"/>
        <a:ext cx="28894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A0401-2E74-D104-9516-3F46AA30BC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FFCE52-57D3-1F6F-8BB2-3290030D0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8C132-EE84-D063-7933-BF3EC8F79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F17FA-CC9A-8DD1-C0F5-C13DA4708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2B668-7E4E-14DA-D5CF-C4F56C549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251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7F8C0-C7B1-CBCF-882D-05ABE8263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2586F-1804-B533-F783-8CF2068176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78731-5D8F-59AF-85F5-3FE1E3335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48C53-BE69-EA33-B43E-2BEC7926E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EFB6F-96F5-C72B-32CE-A2F3662A3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69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B584D0-CC9F-0175-DBF4-A4D4BC092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773019-E8B0-3EE3-0102-D8C53EF01B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61752-292B-6308-5AEA-D82B5E158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0663B-1123-19A6-C7F5-7FF593878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3B3DBA-F286-D169-A999-0DF22501C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57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8931A-3A42-0EC1-04B2-34EED46BA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B89BD-3774-BB6E-593D-763E8D69D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7BA08-E248-96A4-1CCD-0D7A1DEED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06C9A-E094-D68F-C518-354397DB5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7596C4-5029-1CD9-C72B-CE97C80FE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32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EC1AA-780D-5510-B512-192989D6E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378E5-2B00-1F03-743E-85A84E404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BE58C-6DE6-6881-5880-A106C4DCB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72CB2-1D23-2079-6F82-7EAEE8062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97521-296C-BBE5-F4BF-6F7FD4F36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064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AF64A-2AB5-1BEC-493E-FF5D0A35A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F4075-A665-A6A8-46D1-4C3DDB7EF5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6DF6BA-A246-6552-5DCD-A7771E785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29D022-78EB-2A68-4408-5E9F6C13E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B5B0F-A9DC-B0B0-B34D-08400991A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DD5AE6-046D-CD1C-048B-BCED816E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223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BB7FE-6D28-5258-0F30-AE85BD7E6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F693D-BE67-3A88-162D-209E236C7A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8C7250-BB50-3E65-FA03-0C6D212788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344C53-9887-4946-2DFE-076E55FFD3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EABDBC-01A2-720A-A614-F97CDA409A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87A5A8-A5C3-F35A-1CDE-8A8FE9338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6C6FDA-BF9F-A91C-EF3D-6EBBCB77B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DC9A2D-F3DC-D67B-C7AF-9C5DB27B6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965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CBBBA-DFE2-E228-8BB4-21063C5D0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4BCD2-A393-DDF6-ABD8-C36E1CF4C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435D04-BD85-36E4-C9C6-324778D96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D27CD8-F230-63A2-E974-9D5B6738A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99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35CA94-FACC-665C-B3A6-5FEA4A43E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2997AD-C95D-3D72-00D6-E5C01312C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BE355-C1E6-0B67-4226-540993510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961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9C6BA-4E5A-13F3-1D3D-D71148541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712D1-FEC2-21EB-6DCD-DAD90B10E0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EDAB3B-9E25-59D6-5AA3-8791133B90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FB234-B397-E6C7-3282-A8FDB40B3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E7D065-D25C-D3DE-C432-90B6EAEEC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E57931-D957-9C7A-84A9-BD9D73381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5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F2D6B-0AEA-EE31-7A0A-F1B2360DF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1EDFB8-2289-0B35-9FB8-CF848208D3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F767A7-E22C-30A0-2C69-C177273E4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3CC4BE-99CC-8CA2-7BB3-2B980FBE4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760A3-C14F-345C-53A0-448AF022A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CEEEC-EC76-479D-50A2-B538DBA03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615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8C9EFF-FBE1-D4FA-0C96-B7C69E6E6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32425A-27D2-6472-D674-7CE974A85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C85DFD-1F5E-F9CC-5687-DB5BAFBB6A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D425DF-93D4-1149-833C-6CE07CE9EA7B}" type="datetimeFigureOut">
              <a:rPr lang="en-US" smtClean="0"/>
              <a:t>4/3/25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40E8D-1D8E-2344-ACAB-8B252B0E26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F22B3-7E33-062B-4055-0539BD416C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1D0467-925B-2643-A8B1-73E41678A2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47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3FEC0868-9C81-FB76-2BF2-36E2B38C57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106017" y="0"/>
            <a:ext cx="12770755" cy="718354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0907CD-833B-1843-6A44-1C295F4E36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 err="1">
                <a:solidFill>
                  <a:srgbClr val="FFFFFF"/>
                </a:solidFill>
              </a:rPr>
              <a:t>Blinkit</a:t>
            </a:r>
            <a:r>
              <a:rPr lang="en-US" sz="5200" dirty="0">
                <a:solidFill>
                  <a:srgbClr val="FFFFFF"/>
                </a:solidFill>
              </a:rPr>
              <a:t> sales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D0F278-3B27-CF90-90A2-4DC72385E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PowerBI</a:t>
            </a:r>
            <a:r>
              <a:rPr lang="en-US" dirty="0">
                <a:solidFill>
                  <a:srgbClr val="FFFFFF"/>
                </a:solidFill>
              </a:rPr>
              <a:t> Dashboard</a:t>
            </a:r>
          </a:p>
        </p:txBody>
      </p:sp>
    </p:spTree>
    <p:extLst>
      <p:ext uri="{BB962C8B-B14F-4D97-AF65-F5344CB8AC3E}">
        <p14:creationId xmlns:p14="http://schemas.microsoft.com/office/powerpoint/2010/main" val="247763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BFCBD-594C-C12E-896F-B73833CF9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About Blinkit </a:t>
            </a:r>
            <a:endParaRPr lang="en-US" dirty="0"/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D82699EC-6034-22BB-D1C6-FE9AF5F5574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79659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BAF7D-DE82-E099-FE85-BDAC3A106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Problem Statement</a:t>
            </a:r>
            <a:br>
              <a:rPr lang="en-US" b="1" i="0" u="none" strike="noStrike" dirty="0">
                <a:solidFill>
                  <a:srgbClr val="000000"/>
                </a:solidFill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DB8E9-FE94-FC1B-B8B1-431D6F053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Challenges Identified: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Delays in delivery impacting customer satisfaction.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Need to analyze sales performance &amp; customer trends.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Improving marketing ROI.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Inventory management inefficiencies.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Goal: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Data-driven decision-making for optimized operations and increased revenue.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851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1FFDB-9BFF-5815-3007-3B9E15D4B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Data Preprocessing &amp; Methodology</a:t>
            </a:r>
            <a:br>
              <a:rPr lang="en-US" b="1" i="0" u="none" strike="noStrike" dirty="0">
                <a:solidFill>
                  <a:srgbClr val="000000"/>
                </a:solidFill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2B12F-5048-4703-2FCA-A0531AE22D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1355"/>
            <a:ext cx="10515600" cy="4351338"/>
          </a:xfrm>
        </p:spPr>
        <p:txBody>
          <a:bodyPr>
            <a:normAutofit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Initial Data Processing Steps: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Identified and handled missing values and null values.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Cleaned and standardized dataset fields.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Ensured consistency in date and categorical values.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Datasets Used: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Customer feedback &amp; segmentation.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Sales and order details.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Delivery performance metrics.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Product inventory data.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Marketing campaign performance.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Tools Used: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Power BI for data visualization and analysis.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496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E21BE-12F9-B423-9D2B-23742BA69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Key Performance Metrics (KPIs)</a:t>
            </a:r>
            <a:br>
              <a:rPr lang="en-US" b="1" i="0" u="none" strike="noStrike" dirty="0">
                <a:solidFill>
                  <a:srgbClr val="000000"/>
                </a:solidFill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241FC-5B7A-24D2-3BA5-2682B3A0F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Total Sales: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11.01M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Average Sales per Order: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2.20K.        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Number of Items Sold: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10K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Average Customer Rating: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3.34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Delivery Performance: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Breakdown by on-time vs. delayed deliveries.</a:t>
            </a:r>
          </a:p>
          <a:p>
            <a:endParaRPr lang="en-US" b="1" dirty="0"/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9C616A27-8F13-A1A1-1B6D-870E7A216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6134" y="365125"/>
            <a:ext cx="2117666" cy="3347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753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65179-2FC8-21F3-575D-10466E24A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Sales Analysis</a:t>
            </a:r>
            <a:br>
              <a:rPr lang="en-US" b="1" i="0" u="none" strike="noStrike" dirty="0">
                <a:solidFill>
                  <a:srgbClr val="000000"/>
                </a:solidFill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68DA7-7DDF-3900-199E-09A21255B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Sales Analysis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Sales Trends by Time Period: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Quarterly and monthly sales performance.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Category-wise Sales Breakdown: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Top-performing product categories.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Sales vs. Customer Sentiment: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Positive feedback correlation.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714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4A3B6-F2AD-AB0B-8E3B-66BE60DF4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Customer Feedback &amp; Sentiment Analysis</a:t>
            </a:r>
            <a:br>
              <a:rPr lang="en-US" b="1" i="0" u="none" strike="noStrike" dirty="0">
                <a:solidFill>
                  <a:srgbClr val="000000"/>
                </a:solidFill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60531-5B5C-DF52-7CE1-D1AEF7C5A9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Sentiment Breakdown: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Positive, Neutral, Negative.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Impact on Sales: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Higher ratings linked to increased purchases.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Common Issues from Feedback: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Delivery delays, product quality concerns.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977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FE59B-6180-FEF2-A921-1047113A0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Delivery Performance Insights</a:t>
            </a:r>
            <a:br>
              <a:rPr lang="en-US" b="1" i="0" u="none" strike="noStrike" dirty="0">
                <a:solidFill>
                  <a:srgbClr val="000000"/>
                </a:solidFill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A5904-D163-7628-2A27-F06977FFD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On-Time vs. Delayed Deliveries: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% of significantly delayed vs. slightly delayed orders.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Geographical Insights: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Regions with high delay rates.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Action Plan: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Optimizing logistics to reduce delays.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3567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4CA1A-D1BE-DFAD-A35C-2918F5732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Conclusion</a:t>
            </a:r>
            <a:br>
              <a:rPr lang="en-US" b="1" i="0" u="none" strike="noStrike" dirty="0">
                <a:solidFill>
                  <a:srgbClr val="000000"/>
                </a:solidFill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F012F-6AC8-6138-7CD6-C002DCA6D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l">
              <a:buNone/>
            </a:pPr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Impact of Data-Driven Decisions: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How insights can transform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Blinkit’s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operations.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Final Thoughts: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Leveraging Power BI for continuous monitoring &amp; improvement.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Thank You!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620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337</Words>
  <Application>Microsoft Macintosh PowerPoint</Application>
  <PresentationFormat>Widescreen</PresentationFormat>
  <Paragraphs>51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Blinkit sales Dataset</vt:lpstr>
      <vt:lpstr>About Blinkit </vt:lpstr>
      <vt:lpstr>Problem Statement </vt:lpstr>
      <vt:lpstr>Data Preprocessing &amp; Methodology </vt:lpstr>
      <vt:lpstr>Key Performance Metrics (KPIs) </vt:lpstr>
      <vt:lpstr>Sales Analysis </vt:lpstr>
      <vt:lpstr>Customer Feedback &amp; Sentiment Analysis </vt:lpstr>
      <vt:lpstr>Delivery Performance Insights 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Blinkit sales Dataset</dc:title>
  <dc:creator>919566035828</dc:creator>
  <cp:lastModifiedBy>919566035828</cp:lastModifiedBy>
  <cp:revision>3</cp:revision>
  <dcterms:created xsi:type="dcterms:W3CDTF">2025-04-03T17:46:17Z</dcterms:created>
  <dcterms:modified xsi:type="dcterms:W3CDTF">2025-04-03T22:41:42Z</dcterms:modified>
</cp:coreProperties>
</file>

<file path=docProps/thumbnail.jpeg>
</file>